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4400" b="0" strike="noStrike" spc="-1">
                <a:solidFill>
                  <a:srgbClr val="000000"/>
                </a:solidFill>
                <a:latin typeface="Calibri"/>
              </a:rPr>
              <a:t>Образец заголовка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03850298-5734-4473-843F-87BDEB69E7C0}" type="datetime">
              <a:rPr lang="ru-RU" sz="1200" b="0" strike="noStrike" spc="-1">
                <a:solidFill>
                  <a:srgbClr val="8B8B8B"/>
                </a:solidFill>
                <a:latin typeface="Calibri"/>
              </a:rPr>
              <a:t>11.01.2024</a:t>
            </a:fld>
            <a:endParaRPr lang="ru-RU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ru-RU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E97EA3F8-BC3B-4C09-94C0-56750F92729B}" type="slidenum">
              <a:rPr lang="ru-RU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ru-RU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4400" b="0" strike="noStrike" spc="-1">
                <a:solidFill>
                  <a:srgbClr val="000000"/>
                </a:solidFill>
                <a:latin typeface="Calibri"/>
              </a:rPr>
              <a:t>Образец заголовка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Образец текста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Второй уровень</a:t>
            </a:r>
          </a:p>
          <a:p>
            <a:pPr marL="1143000" lvl="2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Третий уровень</a:t>
            </a:r>
          </a:p>
          <a:p>
            <a:pPr marL="1600200" lvl="3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Четвертый уровень</a:t>
            </a:r>
          </a:p>
          <a:p>
            <a:pPr marL="2057400" lvl="4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Пятый уровень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FE2FA0E5-3114-400E-99BD-10410E22DFCA}" type="datetime">
              <a:rPr lang="ru-RU" sz="1200" b="0" strike="noStrike" spc="-1">
                <a:solidFill>
                  <a:srgbClr val="8B8B8B"/>
                </a:solidFill>
                <a:latin typeface="Calibri"/>
              </a:rPr>
              <a:t>11.01.2024</a:t>
            </a:fld>
            <a:endParaRPr lang="ru-RU" sz="1200" b="0" strike="noStrike" spc="-1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ru-RU" sz="2400" b="0" strike="noStrike" spc="-1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E7686CD0-A23A-4092-87C4-F9EE03DC58F5}" type="slidenum">
              <a:rPr lang="ru-RU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820800" y="312408"/>
            <a:ext cx="7772040" cy="146952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4400" b="1" strike="noStrike" spc="-1" dirty="0">
                <a:solidFill>
                  <a:srgbClr val="17375E"/>
                </a:solidFill>
                <a:latin typeface="Calibri"/>
              </a:rPr>
              <a:t>Игры и игрушки для детей раннего возраста</a:t>
            </a:r>
            <a:r>
              <a:rPr dirty="0"/>
              <a:t/>
            </a:r>
            <a:br>
              <a:rPr dirty="0"/>
            </a:br>
            <a:endParaRPr lang="ru-RU" sz="32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TextShape 2"/>
          <p:cNvSpPr txBox="1"/>
          <p:nvPr/>
        </p:nvSpPr>
        <p:spPr>
          <a:xfrm>
            <a:off x="1371600" y="2421000"/>
            <a:ext cx="6400440" cy="321768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  <p:pic>
        <p:nvPicPr>
          <p:cNvPr id="84" name="Рисунок 3"/>
          <p:cNvPicPr/>
          <p:nvPr/>
        </p:nvPicPr>
        <p:blipFill>
          <a:blip r:embed="rId2"/>
          <a:stretch/>
        </p:blipFill>
        <p:spPr>
          <a:xfrm>
            <a:off x="1267776" y="1546200"/>
            <a:ext cx="6407640" cy="4292640"/>
          </a:xfrm>
          <a:prstGeom prst="rect">
            <a:avLst/>
          </a:prstGeom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1854072" y="6016142"/>
            <a:ext cx="609128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800" b="1" spc="-1" dirty="0">
                <a:solidFill>
                  <a:srgbClr val="17375E"/>
                </a:solidFill>
                <a:latin typeface="Calibri"/>
              </a:rPr>
              <a:t>педагог-психолог Юшина И.В.</a:t>
            </a:r>
            <a:endParaRPr lang="ru-RU" sz="2800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ru-RU" sz="4400" b="1" strike="noStrike" spc="-1">
                <a:solidFill>
                  <a:srgbClr val="000000"/>
                </a:solidFill>
                <a:latin typeface="Calibri"/>
              </a:rPr>
              <a:t>Предметная (процессуальная) игра</a:t>
            </a:r>
            <a:endParaRPr lang="ru-RU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1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41"/>
              </a:spcBef>
            </a:pPr>
            <a:r>
              <a:rPr lang="ru-RU" sz="3200" b="1" strike="noStrike" spc="-1">
                <a:solidFill>
                  <a:srgbClr val="000000"/>
                </a:solidFill>
                <a:latin typeface="Calibri"/>
              </a:rPr>
              <a:t>куклы</a:t>
            </a: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, среди которых могут быть: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тряпичные – гибкие (высота 30-40 см);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пластиковые – гибкие;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кукла-голыш с набором одежды;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кукла в одежде;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маленькие «пупсики» в разных позах.</a:t>
            </a: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3600" b="1" strike="noStrike" spc="-1">
                <a:solidFill>
                  <a:srgbClr val="000000"/>
                </a:solidFill>
                <a:latin typeface="Calibri"/>
              </a:rPr>
              <a:t>Кукольная утварь, соответствующая размерам кукол:</a:t>
            </a:r>
            <a:endParaRPr lang="ru-RU" sz="3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88000"/>
          </a:bodyPr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набор кукольной посуды (плита, чайник, кастрюльки и пр.);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мебель и оборудование для кукол (кроватка, ванночка, стульчик);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«продукты питания» – наборы овощей, фруктов;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«предметы гигиены» для кукол – расчёски, щётки, мыло и пр.;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игрушечные животные – маленькие и средних размеров с выразительной внешностью.</a:t>
            </a: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RU" sz="4000" b="1" strike="noStrike" spc="-1">
                <a:solidFill>
                  <a:srgbClr val="000000"/>
                </a:solidFill>
                <a:latin typeface="Calibri"/>
              </a:rPr>
              <a:t>Предметы-заместители</a:t>
            </a:r>
            <a:endParaRPr lang="ru-RU" sz="4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5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шарики, 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колечки или брусочки разных цветов и размеров, 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кусочки ткани или поролона и пр.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t/>
            </a:r>
            <a:br/>
            <a:r>
              <a:rPr lang="ru-RU" sz="3600" b="1" strike="noStrike" spc="-1">
                <a:solidFill>
                  <a:srgbClr val="000000"/>
                </a:solidFill>
                <a:latin typeface="Calibri"/>
              </a:rPr>
              <a:t>Игровые пособия, способствующие физическому развитию</a:t>
            </a:r>
            <a:r>
              <a:t/>
            </a:r>
            <a:br/>
            <a:endParaRPr lang="ru-RU" sz="3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7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Мячи (разных размеров).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Обручи.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Спортивное оборудование для малышей (качели, горки, кольца, лесенки, шведская стенка).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Скамеечки для ходьбы.</a:t>
            </a:r>
            <a:r>
              <a:t/>
            </a:r>
            <a:br/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Коврики с разной поверхностью.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0000" lnSpcReduction="20000"/>
          </a:bodyPr>
          <a:lstStyle/>
          <a:p>
            <a:pPr algn="ctr">
              <a:lnSpc>
                <a:spcPct val="100000"/>
              </a:lnSpc>
            </a:pPr>
            <a:r>
              <a:rPr lang="ru-RU" sz="4400" b="1" strike="noStrike" spc="-1" dirty="0">
                <a:solidFill>
                  <a:srgbClr val="000000"/>
                </a:solidFill>
                <a:latin typeface="Calibri"/>
              </a:rPr>
              <a:t>Новый тип ведущей деятельности </a:t>
            </a:r>
            <a:r>
              <a:rPr lang="ru-RU" sz="4400" b="1" strike="noStrike" spc="-1" dirty="0" smtClean="0">
                <a:solidFill>
                  <a:srgbClr val="000000"/>
                </a:solidFill>
                <a:latin typeface="Calibri"/>
              </a:rPr>
              <a:t>ребенка раннего возраста</a:t>
            </a:r>
            <a:endParaRPr lang="ru-RU" sz="4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6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1" strike="noStrike" spc="-1">
                <a:solidFill>
                  <a:srgbClr val="000000"/>
                </a:solidFill>
                <a:latin typeface="Calibri"/>
              </a:rPr>
              <a:t>Предметно-манипулятивная деятельность</a:t>
            </a: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, связанная с культурными способами овладения действиями с предметами</a:t>
            </a:r>
          </a:p>
          <a:p>
            <a:pPr>
              <a:lnSpc>
                <a:spcPct val="100000"/>
              </a:lnSpc>
              <a:spcBef>
                <a:spcPts val="641"/>
              </a:spcBef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Внимание, память, речь, наглядно-действенное и наглядно-образное мышления в раннем возрасте лучше всего развиваются именно в процессе практических предметных действий.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t/>
            </a:r>
            <a:br/>
            <a:r>
              <a:rPr lang="ru-RU" sz="3200" b="1" strike="noStrike" spc="-1">
                <a:solidFill>
                  <a:srgbClr val="000000"/>
                </a:solidFill>
                <a:latin typeface="Calibri"/>
              </a:rPr>
              <a:t>Игрушки, способствующие познавательному развитию ребёнка</a:t>
            </a:r>
            <a:r>
              <a:t/>
            </a:r>
            <a:br/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2500"/>
          </a:bodyPr>
          <a:lstStyle/>
          <a:p>
            <a:pPr>
              <a:lnSpc>
                <a:spcPct val="100000"/>
              </a:lnSpc>
              <a:spcBef>
                <a:spcPts val="641"/>
              </a:spcBef>
            </a:pPr>
            <a:r>
              <a:rPr lang="ru-RU" sz="3200" b="0" strike="noStrike" spc="-1" dirty="0">
                <a:solidFill>
                  <a:srgbClr val="000000"/>
                </a:solidFill>
                <a:latin typeface="Calibri"/>
              </a:rPr>
              <a:t>Предметная деятельность, в которой в раннем возрасте происходит </a:t>
            </a:r>
            <a:r>
              <a:rPr lang="ru-RU" sz="3200" b="0" strike="noStrike" spc="-1" dirty="0" smtClean="0">
                <a:solidFill>
                  <a:srgbClr val="000000"/>
                </a:solidFill>
                <a:latin typeface="Calibri"/>
              </a:rPr>
              <a:t>умственное </a:t>
            </a:r>
            <a:r>
              <a:rPr lang="ru-RU" sz="3200" b="0" strike="noStrike" spc="-1" dirty="0">
                <a:solidFill>
                  <a:srgbClr val="000000"/>
                </a:solidFill>
                <a:latin typeface="Calibri"/>
              </a:rPr>
              <a:t>развитие ребёнка, имеет несколько </a:t>
            </a:r>
            <a:r>
              <a:rPr lang="ru-RU" sz="3200" spc="-1" dirty="0" smtClean="0">
                <a:solidFill>
                  <a:srgbClr val="000000"/>
                </a:solidFill>
                <a:latin typeface="Calibri"/>
              </a:rPr>
              <a:t>направлений</a:t>
            </a:r>
            <a:r>
              <a:rPr lang="ru-RU" sz="3200" b="0" strike="noStrike" spc="-1" dirty="0" smtClean="0">
                <a:solidFill>
                  <a:srgbClr val="000000"/>
                </a:solidFill>
                <a:latin typeface="Calibri"/>
              </a:rPr>
              <a:t>, </a:t>
            </a:r>
            <a:br>
              <a:rPr lang="ru-RU" sz="3200" b="0" strike="noStrike" spc="-1" dirty="0" smtClean="0">
                <a:solidFill>
                  <a:srgbClr val="000000"/>
                </a:solidFill>
                <a:latin typeface="Calibri"/>
              </a:rPr>
            </a:br>
            <a:r>
              <a:rPr lang="ru-RU" sz="3200" b="0" strike="noStrike" spc="-1" dirty="0" smtClean="0">
                <a:solidFill>
                  <a:srgbClr val="000000"/>
                </a:solidFill>
                <a:latin typeface="Calibri"/>
              </a:rPr>
              <a:t>среди </a:t>
            </a:r>
            <a:r>
              <a:rPr lang="ru-RU" sz="3200" b="0" strike="noStrike" spc="-1" dirty="0">
                <a:solidFill>
                  <a:srgbClr val="000000"/>
                </a:solidFill>
                <a:latin typeface="Calibri"/>
              </a:rPr>
              <a:t>которых: 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 dirty="0">
                <a:solidFill>
                  <a:srgbClr val="000000"/>
                </a:solidFill>
                <a:latin typeface="Calibri"/>
              </a:rPr>
              <a:t>становление орудийных действий;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 dirty="0">
                <a:solidFill>
                  <a:srgbClr val="000000"/>
                </a:solidFill>
                <a:latin typeface="Calibri"/>
              </a:rPr>
              <a:t>развитие наглядно-действенного мышления;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 dirty="0">
                <a:solidFill>
                  <a:srgbClr val="000000"/>
                </a:solidFill>
                <a:latin typeface="Calibri"/>
              </a:rPr>
              <a:t>развитие познавательной активности;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 dirty="0">
                <a:solidFill>
                  <a:srgbClr val="000000"/>
                </a:solidFill>
                <a:latin typeface="Calibri"/>
              </a:rPr>
              <a:t>формирование целенаправленности действий ребёнка.</a:t>
            </a: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ru-RU" sz="32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4400" b="1" strike="noStrike" spc="-1">
                <a:solidFill>
                  <a:srgbClr val="000000"/>
                </a:solidFill>
                <a:latin typeface="Calibri"/>
              </a:rPr>
              <a:t>Орудийные действия</a:t>
            </a:r>
            <a:r>
              <a:rPr lang="ru-RU" sz="4400" b="0" strike="noStrike" spc="-1">
                <a:solidFill>
                  <a:srgbClr val="000000"/>
                </a:solidFill>
                <a:latin typeface="Calibri"/>
              </a:rPr>
              <a:t>.</a:t>
            </a:r>
          </a:p>
        </p:txBody>
      </p:sp>
      <p:sp>
        <p:nvSpPr>
          <p:cNvPr id="90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4000" lnSpcReduction="10000"/>
          </a:bodyPr>
          <a:lstStyle/>
          <a:p>
            <a:pPr>
              <a:lnSpc>
                <a:spcPct val="100000"/>
              </a:lnSpc>
              <a:spcBef>
                <a:spcPts val="641"/>
              </a:spcBef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Ребёнок подстраивает свою руку к какому-либо предмету-орудию.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совочки, лопаточки;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метелочки, грабельки;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сачки для «вылавливания» игрушек из ванны;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удочки с магнитом для «ловли рыбок»;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игрушечный телефон, часы, сумочка и пр.;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кукольная утварь, посуда, одежда, расчёски и пр.</a:t>
            </a: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ru-RU" sz="4400" b="1" strike="noStrike" spc="-1">
                <a:solidFill>
                  <a:srgbClr val="000000"/>
                </a:solidFill>
                <a:latin typeface="Calibri"/>
              </a:rPr>
              <a:t>Наглядно-действенное мышление</a:t>
            </a:r>
            <a:endParaRPr lang="ru-RU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2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64000" lnSpcReduction="20000"/>
          </a:bodyPr>
          <a:lstStyle/>
          <a:p>
            <a:pPr>
              <a:lnSpc>
                <a:spcPct val="100000"/>
              </a:lnSpc>
              <a:spcBef>
                <a:spcPts val="641"/>
              </a:spcBef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Ребёнок раннего возраста познаёт окружающий мир в основном руками, т.е. наглядно-действенным способом.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1" strike="noStrike" spc="-1">
                <a:solidFill>
                  <a:srgbClr val="000000"/>
                </a:solidFill>
                <a:latin typeface="Calibri"/>
              </a:rPr>
              <a:t>пирамидки</a:t>
            </a: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, разнообразные по цвету, форме и материалу;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1" strike="noStrike" spc="-1">
                <a:solidFill>
                  <a:srgbClr val="000000"/>
                </a:solidFill>
                <a:latin typeface="Calibri"/>
              </a:rPr>
              <a:t>вкладыши</a:t>
            </a: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 разной формы и размера для вкладывания и накладывания;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1" strike="noStrike" spc="-1">
                <a:solidFill>
                  <a:srgbClr val="000000"/>
                </a:solidFill>
                <a:latin typeface="Calibri"/>
              </a:rPr>
              <a:t>матрёшки</a:t>
            </a: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 3-4-местные;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1" strike="noStrike" spc="-1">
                <a:solidFill>
                  <a:srgbClr val="000000"/>
                </a:solidFill>
                <a:latin typeface="Calibri"/>
              </a:rPr>
              <a:t>«коробки форм»</a:t>
            </a: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, т.е. игровые пособия для вкладывания в ячейки геометрических форм и предметных изображений;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столики с отверстиями, колышки, цветочки для втыкания;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крупные </a:t>
            </a:r>
            <a:r>
              <a:rPr lang="ru-RU" sz="3200" b="1" strike="noStrike" spc="-1">
                <a:solidFill>
                  <a:srgbClr val="000000"/>
                </a:solidFill>
                <a:latin typeface="Calibri"/>
              </a:rPr>
              <a:t>пазлы и мозаики</a:t>
            </a: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;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1" strike="noStrike" spc="-1">
                <a:solidFill>
                  <a:srgbClr val="000000"/>
                </a:solidFill>
                <a:latin typeface="Calibri"/>
              </a:rPr>
              <a:t>кубики крупные</a:t>
            </a: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 пластмассовые и деревянные;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1" strike="noStrike" spc="-1">
                <a:solidFill>
                  <a:srgbClr val="000000"/>
                </a:solidFill>
                <a:latin typeface="Calibri"/>
              </a:rPr>
              <a:t>шнурок и бусины</a:t>
            </a: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 для нанизывания;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1" strike="noStrike" spc="-1">
                <a:solidFill>
                  <a:srgbClr val="000000"/>
                </a:solidFill>
                <a:latin typeface="Calibri"/>
              </a:rPr>
              <a:t>народные игрушки с подвижными частями</a:t>
            </a: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;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1" strike="noStrike" spc="-1">
                <a:solidFill>
                  <a:srgbClr val="000000"/>
                </a:solidFill>
                <a:latin typeface="Calibri"/>
              </a:rPr>
              <a:t>желобок и шарик для скатывания</a:t>
            </a: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.</a:t>
            </a: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4400" b="1" strike="noStrike" spc="-1">
                <a:solidFill>
                  <a:srgbClr val="000000"/>
                </a:solidFill>
                <a:latin typeface="Calibri"/>
              </a:rPr>
              <a:t>Познавательная активность</a:t>
            </a:r>
            <a:endParaRPr lang="ru-RU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4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86500" lnSpcReduction="10000"/>
          </a:bodyPr>
          <a:lstStyle/>
          <a:p>
            <a:pPr>
              <a:lnSpc>
                <a:spcPct val="100000"/>
              </a:lnSpc>
              <a:spcBef>
                <a:spcPts val="641"/>
              </a:spcBef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Детское экспериментирование.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коробочки с секретом;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детские музыкальные центры;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механические игрушки;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клавишные игрушки;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игрушки с сюрпризом, требующие установления связи между своим движением и появлением чего-то нового;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материалы для игр с водой и песком: брызгалки, формочки, совочки и пр. 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0000" lnSpcReduction="20000"/>
          </a:bodyPr>
          <a:lstStyle/>
          <a:p>
            <a:pPr algn="ctr">
              <a:lnSpc>
                <a:spcPct val="100000"/>
              </a:lnSpc>
            </a:pPr>
            <a:r>
              <a:rPr lang="ru-RU" sz="4400" b="1" strike="noStrike" spc="-1">
                <a:solidFill>
                  <a:srgbClr val="000000"/>
                </a:solidFill>
                <a:latin typeface="Calibri"/>
              </a:rPr>
              <a:t>Целеустремлённость и настойчивость</a:t>
            </a:r>
            <a:endParaRPr lang="ru-RU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6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84000" lnSpcReduction="20000"/>
          </a:bodyPr>
          <a:lstStyle/>
          <a:p>
            <a:pPr>
              <a:lnSpc>
                <a:spcPct val="100000"/>
              </a:lnSpc>
              <a:spcBef>
                <a:spcPts val="641"/>
              </a:spcBef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Осуществляется в простых продуктивных действиях, предполагающих представление о конечном результате.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1" strike="noStrike" spc="-1">
                <a:solidFill>
                  <a:srgbClr val="000000"/>
                </a:solidFill>
                <a:latin typeface="Calibri"/>
              </a:rPr>
              <a:t>фигурные пирамидки</a:t>
            </a: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, предполагающие создание какого-либо объекта – собачки, ёлочки, снеговика и пр.;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пособия, предполагающие </a:t>
            </a:r>
            <a:r>
              <a:rPr lang="ru-RU" sz="3200" b="1" strike="noStrike" spc="-1">
                <a:solidFill>
                  <a:srgbClr val="000000"/>
                </a:solidFill>
                <a:latin typeface="Calibri"/>
              </a:rPr>
              <a:t>составление изображения из нескольких частей</a:t>
            </a: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 (кубики, разрезные картинки и др.);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1" strike="noStrike" spc="-1">
                <a:solidFill>
                  <a:srgbClr val="000000"/>
                </a:solidFill>
                <a:latin typeface="Calibri"/>
              </a:rPr>
              <a:t>составные игрушки</a:t>
            </a: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 – машинки, домики и пр.;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1" strike="noStrike" spc="-1">
                <a:solidFill>
                  <a:srgbClr val="000000"/>
                </a:solidFill>
                <a:latin typeface="Calibri"/>
              </a:rPr>
              <a:t>строительные наборы</a:t>
            </a: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, предполагающие действия по зрительному образцу;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1" strike="noStrike" spc="-1">
                <a:solidFill>
                  <a:srgbClr val="000000"/>
                </a:solidFill>
                <a:latin typeface="Calibri"/>
              </a:rPr>
              <a:t>бусы для нанизывания</a:t>
            </a: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;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1" strike="noStrike" spc="-1">
                <a:solidFill>
                  <a:srgbClr val="000000"/>
                </a:solidFill>
                <a:latin typeface="Calibri"/>
              </a:rPr>
              <a:t>шнуровки и застёжки</a:t>
            </a: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t/>
            </a:r>
            <a:br/>
            <a:r>
              <a:rPr lang="ru-RU" sz="3600" b="1" strike="noStrike" spc="-1">
                <a:solidFill>
                  <a:srgbClr val="000000"/>
                </a:solidFill>
                <a:latin typeface="Calibri"/>
              </a:rPr>
              <a:t>Игрушки, способствующие социально-личностному развитию</a:t>
            </a:r>
            <a:r>
              <a:t/>
            </a:r>
            <a:br/>
            <a:endParaRPr lang="ru-RU" sz="3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8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41"/>
              </a:spcBef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Развитие речи, как основное средство общения и процессуальной (предметной) игры, подготавливающей появление ролевой.</a:t>
            </a:r>
          </a:p>
          <a:p>
            <a:pPr>
              <a:lnSpc>
                <a:spcPct val="100000"/>
              </a:lnSpc>
              <a:spcBef>
                <a:spcPts val="641"/>
              </a:spcBef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Игровые пособия, способствующие речевому развитию, должны давать материалы для узнавания, понимания и называния каких-либо предметов, действий или сюжетов.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Shape 1"/>
          <p:cNvSpPr txBox="1"/>
          <p:nvPr/>
        </p:nvSpPr>
        <p:spPr>
          <a:xfrm>
            <a:off x="457200" y="476640"/>
            <a:ext cx="8229240" cy="564912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86000" lnSpcReduction="20000"/>
          </a:bodyPr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картинки с изображением животных и людей;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сюжетные картинки с изображением действий;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наборы картинок с различным пространственным положением одних и тех же персонажей;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элементарные виды детского домино и лото;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последовательности картинок, изображающие сюжеты детских сказок;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наборы фигур (деревянные или картонные), изображающие персонажей известных сказок;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звукозапись (медленная и отчётливая) детских народных сказок;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диафильмы;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игрушечный телефон.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</TotalTime>
  <Words>498</Words>
  <Application>Microsoft Office PowerPoint</Application>
  <PresentationFormat>Экран (4:3)</PresentationFormat>
  <Paragraphs>81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Arial</vt:lpstr>
      <vt:lpstr>Calibri</vt:lpstr>
      <vt:lpstr>DejaVu Sans</vt:lpstr>
      <vt:lpstr>Symbol</vt:lpstr>
      <vt:lpstr>Times New Roman</vt:lpstr>
      <vt:lpstr>Wingdings</vt:lpstr>
      <vt:lpstr>Office Theme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1</dc:creator>
  <dc:description/>
  <cp:lastModifiedBy>Admin</cp:lastModifiedBy>
  <cp:revision>8</cp:revision>
  <dcterms:created xsi:type="dcterms:W3CDTF">2021-02-24T12:05:51Z</dcterms:created>
  <dcterms:modified xsi:type="dcterms:W3CDTF">2024-01-11T17:22:27Z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13</vt:i4>
  </property>
</Properties>
</file>