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3300"/>
    <a:srgbClr val="3B1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0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4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5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3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8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9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5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2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7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0DC2-CB44-4FA0-A8CB-7E3A6BE23D8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F3C4-0FB3-4530-83DD-4D71C4F80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328958" cy="403244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МАРКЕРЫ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ВЫЯВЛЕНИЯ ДЕТЕЙ С ОГРАНИЧЕННЫМИ ВОЗМОЖНОСТЯМИ ЗДОРОВЬЯ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71" y="264991"/>
            <a:ext cx="4597050" cy="34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-2689338" y="2652467"/>
            <a:ext cx="7383750" cy="921352"/>
            <a:chOff x="804366" y="249378"/>
            <a:chExt cx="870746" cy="425548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1266565" y="324117"/>
              <a:ext cx="408547" cy="35080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3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solidFill>
                    <a:srgbClr val="003300"/>
                  </a:solidFill>
                </a:rPr>
                <a:t>ВОЗБУДИМОСТЬ</a:t>
              </a:r>
            </a:p>
            <a:p>
              <a:pPr algn="ctr"/>
              <a:r>
                <a:rPr lang="ru-RU" dirty="0" smtClean="0">
                  <a:solidFill>
                    <a:srgbClr val="003300"/>
                  </a:solidFill>
                </a:rPr>
                <a:t>ПОВЫШЕННАЯ </a:t>
              </a:r>
              <a:endParaRPr lang="ru-RU" dirty="0">
                <a:solidFill>
                  <a:srgbClr val="003300"/>
                </a:solidFill>
              </a:endParaRPr>
            </a:p>
          </p:txBody>
        </p:sp>
        <p:sp>
          <p:nvSpPr>
            <p:cNvPr id="40" name="Шестиугольник 4"/>
            <p:cNvSpPr/>
            <p:nvPr/>
          </p:nvSpPr>
          <p:spPr>
            <a:xfrm>
              <a:off x="804366" y="249378"/>
              <a:ext cx="281987" cy="242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Маркеры выявления детей с ОВЗ</a:t>
            </a:r>
            <a:endParaRPr lang="ru-RU" sz="36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7665" y="607160"/>
            <a:ext cx="8841120" cy="6125989"/>
            <a:chOff x="107685" y="672225"/>
            <a:chExt cx="8841120" cy="61259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13"/>
            <a:stretch/>
          </p:blipFill>
          <p:spPr bwMode="auto">
            <a:xfrm>
              <a:off x="107685" y="2954760"/>
              <a:ext cx="1872028" cy="290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Группа 27"/>
            <p:cNvGrpSpPr/>
            <p:nvPr/>
          </p:nvGrpSpPr>
          <p:grpSpPr>
            <a:xfrm>
              <a:off x="107685" y="1782687"/>
              <a:ext cx="3464396" cy="761421"/>
              <a:chOff x="741086" y="195041"/>
              <a:chExt cx="408547" cy="350809"/>
            </a:xfrm>
          </p:grpSpPr>
          <p:sp>
            <p:nvSpPr>
              <p:cNvPr id="29" name="Шестиугольник 28"/>
              <p:cNvSpPr/>
              <p:nvPr/>
            </p:nvSpPr>
            <p:spPr>
              <a:xfrm>
                <a:off x="741086" y="195041"/>
                <a:ext cx="408547" cy="35080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5">
                  <a:hueOff val="-3311292"/>
                  <a:satOff val="13270"/>
                  <a:lumOff val="2876"/>
                  <a:alphaOff val="0"/>
                </a:schemeClr>
              </a:lnRef>
              <a:fillRef idx="3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3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 smtClean="0">
                    <a:solidFill>
                      <a:srgbClr val="003300"/>
                    </a:solidFill>
                  </a:rPr>
                  <a:t>ТРЕВОЖНОСТЬ</a:t>
                </a:r>
              </a:p>
              <a:p>
                <a:pPr algn="ctr"/>
                <a:r>
                  <a:rPr lang="ru-RU" dirty="0" smtClean="0">
                    <a:solidFill>
                      <a:srgbClr val="003300"/>
                    </a:solidFill>
                  </a:rPr>
                  <a:t>ПОВЫШЕННАЯ </a:t>
                </a:r>
                <a:endParaRPr lang="ru-RU" dirty="0">
                  <a:solidFill>
                    <a:srgbClr val="003300"/>
                  </a:solidFill>
                </a:endParaRPr>
              </a:p>
            </p:txBody>
          </p:sp>
          <p:sp>
            <p:nvSpPr>
              <p:cNvPr id="30" name="Шестиугольник 4"/>
              <p:cNvSpPr/>
              <p:nvPr/>
            </p:nvSpPr>
            <p:spPr>
              <a:xfrm>
                <a:off x="804366" y="249378"/>
                <a:ext cx="281987" cy="2421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7780" rIns="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/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2314287" y="672225"/>
              <a:ext cx="6634518" cy="6125989"/>
              <a:chOff x="2314287" y="672225"/>
              <a:chExt cx="6634518" cy="6125989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2" r="18308"/>
              <a:stretch/>
            </p:blipFill>
            <p:spPr bwMode="auto">
              <a:xfrm>
                <a:off x="6996153" y="3566851"/>
                <a:ext cx="1920163" cy="1789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51"/>
              <a:stretch/>
            </p:blipFill>
            <p:spPr bwMode="auto">
              <a:xfrm>
                <a:off x="2314287" y="4956331"/>
                <a:ext cx="2189543" cy="1841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" name="Группа 7"/>
              <p:cNvGrpSpPr/>
              <p:nvPr/>
            </p:nvGrpSpPr>
            <p:grpSpPr>
              <a:xfrm>
                <a:off x="3911997" y="4759880"/>
                <a:ext cx="3464396" cy="763828"/>
                <a:chOff x="722089" y="393898"/>
                <a:chExt cx="1330246" cy="402649"/>
              </a:xfrm>
            </p:grpSpPr>
            <p:sp>
              <p:nvSpPr>
                <p:cNvPr id="9" name="Шестиугольник 8"/>
                <p:cNvSpPr/>
                <p:nvPr/>
              </p:nvSpPr>
              <p:spPr>
                <a:xfrm>
                  <a:off x="722089" y="393898"/>
                  <a:ext cx="1330246" cy="40138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1">
                  <a:schemeClr val="accent5">
                    <a:hueOff val="-4966938"/>
                    <a:satOff val="19906"/>
                    <a:lumOff val="4314"/>
                    <a:alphaOff val="0"/>
                  </a:schemeClr>
                </a:lnRef>
                <a:fillRef idx="3">
                  <a:schemeClr val="accent5">
                    <a:hueOff val="-4966938"/>
                    <a:satOff val="19906"/>
                    <a:lumOff val="4314"/>
                    <a:alphaOff val="0"/>
                  </a:schemeClr>
                </a:fillRef>
                <a:effectRef idx="3">
                  <a:schemeClr val="accent5">
                    <a:hueOff val="-4966938"/>
                    <a:satOff val="19906"/>
                    <a:lumOff val="4314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ru-RU" dirty="0" smtClean="0">
                      <a:solidFill>
                        <a:srgbClr val="003300"/>
                      </a:solidFill>
                    </a:rPr>
                    <a:t>НЕСАМОСТОЯТЕЛЬНОСТЬ</a:t>
                  </a:r>
                  <a:endParaRPr lang="ru-RU" dirty="0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10" name="Шестиугольник 4"/>
                <p:cNvSpPr/>
                <p:nvPr/>
              </p:nvSpPr>
              <p:spPr>
                <a:xfrm>
                  <a:off x="949339" y="482249"/>
                  <a:ext cx="1041642" cy="31429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24130" rIns="0" bIns="24130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900" kern="1200"/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5484409" y="5751864"/>
                <a:ext cx="3464396" cy="809760"/>
                <a:chOff x="280939" y="1016329"/>
                <a:chExt cx="356426" cy="305983"/>
              </a:xfrm>
            </p:grpSpPr>
            <p:sp>
              <p:nvSpPr>
                <p:cNvPr id="17" name="Шестиугольник 16"/>
                <p:cNvSpPr/>
                <p:nvPr/>
              </p:nvSpPr>
              <p:spPr>
                <a:xfrm>
                  <a:off x="280939" y="1016329"/>
                  <a:ext cx="356426" cy="30598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1">
                  <a:schemeClr val="accent5">
                    <a:hueOff val="-7726349"/>
                    <a:satOff val="30964"/>
                    <a:lumOff val="6711"/>
                    <a:alphaOff val="0"/>
                  </a:schemeClr>
                </a:lnRef>
                <a:fillRef idx="3">
                  <a:schemeClr val="accent5">
                    <a:hueOff val="-7726349"/>
                    <a:satOff val="30964"/>
                    <a:lumOff val="6711"/>
                    <a:alphaOff val="0"/>
                  </a:schemeClr>
                </a:fillRef>
                <a:effectRef idx="3">
                  <a:schemeClr val="accent5">
                    <a:hueOff val="-7726349"/>
                    <a:satOff val="30964"/>
                    <a:lumOff val="671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ru-RU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НЕТ ЖЕЛАНИЯ </a:t>
                  </a:r>
                </a:p>
                <a:p>
                  <a:pPr algn="ctr"/>
                  <a:r>
                    <a:rPr lang="ru-RU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УЧИТЬСЯ</a:t>
                  </a:r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8" name="Шестиугольник 4"/>
                <p:cNvSpPr/>
                <p:nvPr/>
              </p:nvSpPr>
              <p:spPr>
                <a:xfrm>
                  <a:off x="336140" y="1063717"/>
                  <a:ext cx="246024" cy="21120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15240" rIns="0" bIns="1524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200" kern="1200" dirty="0"/>
                </a:p>
              </p:txBody>
            </p: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2589655" y="3781635"/>
                <a:ext cx="3464396" cy="761420"/>
                <a:chOff x="1430828" y="199877"/>
                <a:chExt cx="478301" cy="410710"/>
              </a:xfrm>
            </p:grpSpPr>
            <p:sp>
              <p:nvSpPr>
                <p:cNvPr id="32" name="Шестиугольник 31"/>
                <p:cNvSpPr/>
                <p:nvPr/>
              </p:nvSpPr>
              <p:spPr>
                <a:xfrm>
                  <a:off x="1430828" y="199877"/>
                  <a:ext cx="478301" cy="41071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</p:spPr>
              <p:style>
                <a:lnRef idx="1">
                  <a:schemeClr val="accent5">
                    <a:hueOff val="-5960326"/>
                    <a:satOff val="23887"/>
                    <a:lumOff val="5177"/>
                    <a:alphaOff val="0"/>
                  </a:schemeClr>
                </a:lnRef>
                <a:fillRef idx="3">
                  <a:schemeClr val="accent5">
                    <a:hueOff val="-5960326"/>
                    <a:satOff val="23887"/>
                    <a:lumOff val="5177"/>
                    <a:alphaOff val="0"/>
                  </a:schemeClr>
                </a:fillRef>
                <a:effectRef idx="3">
                  <a:schemeClr val="accent5">
                    <a:hueOff val="-5960326"/>
                    <a:satOff val="23887"/>
                    <a:lumOff val="5177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ru-RU" dirty="0" smtClean="0">
                      <a:solidFill>
                        <a:srgbClr val="003300"/>
                      </a:solidFill>
                    </a:rPr>
                    <a:t>НЕУСИДЧИВОСТЬ</a:t>
                  </a:r>
                  <a:endParaRPr lang="ru-RU" dirty="0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33" name="Шестиугольник 4"/>
                <p:cNvSpPr/>
                <p:nvPr/>
              </p:nvSpPr>
              <p:spPr>
                <a:xfrm>
                  <a:off x="1513224" y="291052"/>
                  <a:ext cx="330133" cy="2834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21590" rIns="0" bIns="2159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700" kern="1200"/>
                </a:p>
              </p:txBody>
            </p:sp>
          </p:grpSp>
          <p:sp>
            <p:nvSpPr>
              <p:cNvPr id="46" name="Шестиугольник 4"/>
              <p:cNvSpPr/>
              <p:nvPr/>
            </p:nvSpPr>
            <p:spPr>
              <a:xfrm>
                <a:off x="5806239" y="3505576"/>
                <a:ext cx="2563079" cy="5255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7780" rIns="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911" b="100000" l="41250" r="9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59"/>
              <a:stretch/>
            </p:blipFill>
            <p:spPr bwMode="auto">
              <a:xfrm>
                <a:off x="2929574" y="672225"/>
                <a:ext cx="1992216" cy="21420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38" b="100000" l="4062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33"/>
              <a:stretch/>
            </p:blipFill>
            <p:spPr bwMode="auto">
              <a:xfrm>
                <a:off x="4921790" y="1687476"/>
                <a:ext cx="1768898" cy="1929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120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Маркеры выявления детей с ОВЗ</a:t>
            </a:r>
            <a:endParaRPr lang="ru-RU" sz="36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31804" y="833217"/>
            <a:ext cx="9079113" cy="5852889"/>
            <a:chOff x="131804" y="833217"/>
            <a:chExt cx="9079113" cy="585288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674257" y="1963581"/>
              <a:ext cx="3695059" cy="761421"/>
              <a:chOff x="918540" y="386776"/>
              <a:chExt cx="407461" cy="349751"/>
            </a:xfrm>
          </p:grpSpPr>
          <p:sp>
            <p:nvSpPr>
              <p:cNvPr id="20" name="Шестиугольник 19"/>
              <p:cNvSpPr/>
              <p:nvPr/>
            </p:nvSpPr>
            <p:spPr>
              <a:xfrm>
                <a:off x="918540" y="386776"/>
                <a:ext cx="407461" cy="34975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5">
                  <a:hueOff val="-1241735"/>
                  <a:satOff val="4976"/>
                  <a:lumOff val="1078"/>
                  <a:alphaOff val="0"/>
                </a:schemeClr>
              </a:lnRef>
              <a:fillRef idx="3">
                <a:schemeClr val="accent5">
                  <a:hueOff val="-1241735"/>
                  <a:satOff val="4976"/>
                  <a:lumOff val="1078"/>
                  <a:alphaOff val="0"/>
                </a:schemeClr>
              </a:fillRef>
              <a:effectRef idx="3">
                <a:schemeClr val="accent5">
                  <a:hueOff val="-1241735"/>
                  <a:satOff val="4976"/>
                  <a:lumOff val="107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НЕ ПОНИМАЕТ РЕЧЬ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Шестиугольник 4"/>
              <p:cNvSpPr/>
              <p:nvPr/>
            </p:nvSpPr>
            <p:spPr>
              <a:xfrm>
                <a:off x="981641" y="440940"/>
                <a:ext cx="281259" cy="2414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7780" rIns="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995246" y="4816432"/>
              <a:ext cx="3695059" cy="809759"/>
              <a:chOff x="0" y="1007422"/>
              <a:chExt cx="407454" cy="349751"/>
            </a:xfrm>
          </p:grpSpPr>
          <p:sp>
            <p:nvSpPr>
              <p:cNvPr id="23" name="Шестиугольник 22"/>
              <p:cNvSpPr/>
              <p:nvPr/>
            </p:nvSpPr>
            <p:spPr>
              <a:xfrm>
                <a:off x="0" y="1007422"/>
                <a:ext cx="407454" cy="34975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В ЭМОЦИОНАЛЬНОЙ СФЕРЕ </a:t>
                </a:r>
              </a:p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трудности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Шестиугольник 4"/>
              <p:cNvSpPr/>
              <p:nvPr/>
            </p:nvSpPr>
            <p:spPr>
              <a:xfrm>
                <a:off x="63100" y="1026725"/>
                <a:ext cx="281254" cy="2414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8890" rIns="0" bIns="889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131804" y="5787594"/>
              <a:ext cx="3415795" cy="809758"/>
              <a:chOff x="1092229" y="776462"/>
              <a:chExt cx="408547" cy="350809"/>
            </a:xfrm>
          </p:grpSpPr>
          <p:sp>
            <p:nvSpPr>
              <p:cNvPr id="26" name="Шестиугольник 25"/>
              <p:cNvSpPr/>
              <p:nvPr/>
            </p:nvSpPr>
            <p:spPr>
              <a:xfrm>
                <a:off x="1092229" y="776462"/>
                <a:ext cx="408547" cy="350809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5">
                  <a:hueOff val="-9933876"/>
                  <a:satOff val="39811"/>
                  <a:lumOff val="8628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3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 smtClean="0">
                    <a:solidFill>
                      <a:srgbClr val="3B1C03"/>
                    </a:solidFill>
                  </a:rPr>
                  <a:t>ПИЩЕВАЯ ИЗБИРАТЕЛЬНОСТЬ</a:t>
                </a:r>
                <a:endParaRPr lang="ru-RU" dirty="0">
                  <a:solidFill>
                    <a:srgbClr val="3B1C03"/>
                  </a:solidFill>
                </a:endParaRPr>
              </a:p>
            </p:txBody>
          </p:sp>
          <p:sp>
            <p:nvSpPr>
              <p:cNvPr id="27" name="Шестиугольник 4"/>
              <p:cNvSpPr/>
              <p:nvPr/>
            </p:nvSpPr>
            <p:spPr>
              <a:xfrm>
                <a:off x="1155509" y="830799"/>
                <a:ext cx="281987" cy="2421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7780" rIns="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>
                  <a:solidFill>
                    <a:srgbClr val="3B1C03"/>
                  </a:solidFill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14413"/>
            <a:stretch/>
          </p:blipFill>
          <p:spPr bwMode="auto">
            <a:xfrm>
              <a:off x="241267" y="833217"/>
              <a:ext cx="2652421" cy="189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" r="10690"/>
            <a:stretch/>
          </p:blipFill>
          <p:spPr bwMode="auto">
            <a:xfrm>
              <a:off x="182033" y="2877142"/>
              <a:ext cx="2416377" cy="1876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Шестиугольник 4"/>
            <p:cNvSpPr/>
            <p:nvPr/>
          </p:nvSpPr>
          <p:spPr>
            <a:xfrm>
              <a:off x="644106" y="1818745"/>
              <a:ext cx="2391193" cy="525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515" y="5387511"/>
              <a:ext cx="1929615" cy="1282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Шестиугольник 35"/>
            <p:cNvSpPr/>
            <p:nvPr/>
          </p:nvSpPr>
          <p:spPr>
            <a:xfrm>
              <a:off x="5360836" y="980728"/>
              <a:ext cx="3713142" cy="76142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ВНИМАНИЕ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РАССЕЯННОЕ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2267744" y="3819707"/>
              <a:ext cx="3713142" cy="761421"/>
              <a:chOff x="918540" y="386776"/>
              <a:chExt cx="407461" cy="349751"/>
            </a:xfrm>
          </p:grpSpPr>
          <p:sp>
            <p:nvSpPr>
              <p:cNvPr id="42" name="Шестиугольник 41"/>
              <p:cNvSpPr/>
              <p:nvPr/>
            </p:nvSpPr>
            <p:spPr>
              <a:xfrm>
                <a:off x="918540" y="386776"/>
                <a:ext cx="407461" cy="34975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5">
                  <a:hueOff val="-1241735"/>
                  <a:satOff val="4976"/>
                  <a:lumOff val="1078"/>
                  <a:alphaOff val="0"/>
                </a:schemeClr>
              </a:lnRef>
              <a:fillRef idx="3">
                <a:schemeClr val="accent5">
                  <a:hueOff val="-1241735"/>
                  <a:satOff val="4976"/>
                  <a:lumOff val="1078"/>
                  <a:alphaOff val="0"/>
                </a:schemeClr>
              </a:fillRef>
              <a:effectRef idx="3">
                <a:schemeClr val="accent5">
                  <a:hueOff val="-1241735"/>
                  <a:satOff val="4976"/>
                  <a:lumOff val="107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В КОММУНИКАЦИИ</a:t>
                </a:r>
              </a:p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трудности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Шестиугольник 4"/>
              <p:cNvSpPr/>
              <p:nvPr/>
            </p:nvSpPr>
            <p:spPr>
              <a:xfrm>
                <a:off x="981641" y="440940"/>
                <a:ext cx="281259" cy="2414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7780" rIns="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467836" y="2883603"/>
              <a:ext cx="5743081" cy="761421"/>
              <a:chOff x="632684" y="349980"/>
              <a:chExt cx="630216" cy="349751"/>
            </a:xfrm>
          </p:grpSpPr>
          <p:sp>
            <p:nvSpPr>
              <p:cNvPr id="45" name="Шестиугольник 44"/>
              <p:cNvSpPr/>
              <p:nvPr/>
            </p:nvSpPr>
            <p:spPr>
              <a:xfrm>
                <a:off x="632684" y="349980"/>
                <a:ext cx="407461" cy="34975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5">
                  <a:hueOff val="-1241735"/>
                  <a:satOff val="4976"/>
                  <a:lumOff val="1078"/>
                  <a:alphaOff val="0"/>
                </a:schemeClr>
              </a:lnRef>
              <a:fillRef idx="3">
                <a:schemeClr val="accent5">
                  <a:hueOff val="-1241735"/>
                  <a:satOff val="4976"/>
                  <a:lumOff val="1078"/>
                  <a:alphaOff val="0"/>
                </a:schemeClr>
              </a:fillRef>
              <a:effectRef idx="3">
                <a:schemeClr val="accent5">
                  <a:hueOff val="-1241735"/>
                  <a:satOff val="4976"/>
                  <a:lumOff val="107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ПОНИМАЕТ РЕЧЬ,</a:t>
                </a:r>
              </a:p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но говорит невнятно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Шестиугольник 4"/>
              <p:cNvSpPr/>
              <p:nvPr/>
            </p:nvSpPr>
            <p:spPr>
              <a:xfrm>
                <a:off x="981641" y="440940"/>
                <a:ext cx="281259" cy="2414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7780" rIns="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/>
              </a:p>
            </p:txBody>
          </p:sp>
        </p:grpSp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" r="41078"/>
            <a:stretch/>
          </p:blipFill>
          <p:spPr bwMode="auto">
            <a:xfrm>
              <a:off x="6703047" y="4200417"/>
              <a:ext cx="2248235" cy="2485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95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2523"/>
              </p:ext>
            </p:extLst>
          </p:nvPr>
        </p:nvGraphicFramePr>
        <p:xfrm>
          <a:off x="251520" y="188640"/>
          <a:ext cx="8712968" cy="6470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679"/>
                <a:gridCol w="6366289"/>
              </a:tblGrid>
              <a:tr h="317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Маркер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</a:tr>
              <a:tr h="1889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НЕСАМОСТОЯТЕЛЬНОСТЬ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справляется с простыми задачами и расстраивается из-за этого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отказывается что-то делать сам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бросает занятие после первой же неудачи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не может найти себе занятие самостоятельно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</a:tr>
              <a:tr h="1905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ПОВЫШЕННАЯ ТРЕВОЖНОСТЬ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сильно переживает при любых изменениях в распорядке дня или привычном маршруте на улице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делает проблемой на долгое время любую непредсказуемую ситуацию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плачет и кричит в незнакомых новых местах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</a:tr>
              <a:tr h="2223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ПОВЫШЕННАЯ ВОЗБУДИМОСТЬ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ведет себя спокойно только дома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возбуждается от любых звуков в общественных местах (магазинах, парках) или в детском саду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закрывает уши руками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раскачивается, делает стереотипные движения или издает повторяющиеся звуки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3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504199"/>
              </p:ext>
            </p:extLst>
          </p:nvPr>
        </p:nvGraphicFramePr>
        <p:xfrm>
          <a:off x="179512" y="764704"/>
          <a:ext cx="8784976" cy="4892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072"/>
                <a:gridCol w="6418904"/>
              </a:tblGrid>
              <a:tr h="1508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НЕУСИДЧИВОСТЬ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7" marR="64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-в любой ситуации не может усидеть, постоянно скачет, бегает по кругу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любит залезать высоко и там сидеть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бегает даже во время приема пищи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в ситуации, когда двигаться нет возможности, начинает раскачиваться, издавать громкие звуки, бить себя и беспокоиться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7" marR="64747" marT="0" marB="0"/>
                </a:tc>
              </a:tr>
              <a:tr h="1508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РАССЕЯННОСТЬ ВНИМАНИЯ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7" marR="64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не может ни на чем сосредоточиться даже на 1 минуту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как вам кажется, ничем не интересуется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не останавливается ни на одной активности, бесцельно ходит или бегает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становится возбужденным, раздражительным и уставшим, когда внимание удерживают долго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7" marR="647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2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273105"/>
              </p:ext>
            </p:extLst>
          </p:nvPr>
        </p:nvGraphicFramePr>
        <p:xfrm>
          <a:off x="179513" y="476672"/>
          <a:ext cx="8784976" cy="5870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072"/>
                <a:gridCol w="641890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ПОНИМАЕТ РЕЧЬ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не отзывается на свое имя или голоса родителей, реагирует на просьбы только после повторений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сосредоточен на вашем рте во время разговора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не слушает книги, не интересуется ничем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-отзывается только когда речь сопровождается движением, картинкой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НЕТ ЖЕЛАНИЯ УЧИТЬСЯ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не проявляет любопытства к окружающему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не интересуется ничем самостоятельно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протестует на занятиях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готов заниматься только за поощрение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ТРУДНОСТИ В ЭМОЦИОНАЛЬНОЙ СФЕРЕ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резко переходит от слез к смеху, эмоционально неустойчивый, проявляет неожиданные для ситуации вспышки ярости или восторга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практически не реагирует ни на что эмоционально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кусает себя и других, кидается вещами, когда злится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00077"/>
              </p:ext>
            </p:extLst>
          </p:nvPr>
        </p:nvGraphicFramePr>
        <p:xfrm>
          <a:off x="179512" y="161118"/>
          <a:ext cx="8784976" cy="650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073"/>
                <a:gridCol w="6418903"/>
              </a:tblGrid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ТРУДНОСТИ В КОММУНИКАЦИИ СО СВЕРСТНИКАМИ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не понимает, как играть с детьми и не замечает их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перевозбуждается или сильно устает в компании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ведет себя агрессивно: дерется, кусается, толкается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</a:tr>
              <a:tr h="1584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ПОНИМАЕТ РЕЧЬ, НО НЕ МОЖЕТ ПОНЯТНО ГОВОРИТЬ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злится, если его не понимают, и кричит, стараясь, чтобы его поняли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использует много мимики, жестов, движения, пробуя говорить через них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не пытается и не хочет общаться с другими детьми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-хочет общаться со сверстниками, но они его не понимают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</a:tr>
              <a:tr h="18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ПИЩЕВАЯ ИЗБИРАТЕЛЬНОСТЬ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ограничение в пищевом рационе (имеют ограниченный список продуктов, которые они готовы есть).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сенсорная чувствительность (гиперчувствительность к некоторым текстурам, запахам или вкусам).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ритуальное поведение (могут требовать чтобы еда была подана в определенном порядке или быть упорными в том, чтобы иметь определенное место для приема пищи</a:t>
                      </a:r>
                      <a:r>
                        <a:rPr lang="ru-RU" sz="2000" dirty="0" smtClean="0">
                          <a:effectLst/>
                        </a:rPr>
                        <a:t>).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84" marR="679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2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497</Words>
  <Application>Microsoft Office PowerPoint</Application>
  <PresentationFormat>Экран (4:3)</PresentationFormat>
  <Paragraphs>95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МАРКЕРЫ   ВЫЯВЛЕНИЯ ДЕТЕЙ С ОГРАНИЧЕННЫМИ ВОЗМОЖНОСТЯМИ ЗДОРОВЬЯ</vt:lpstr>
      <vt:lpstr>Маркеры выявления детей с ОВЗ</vt:lpstr>
      <vt:lpstr>Маркеры выявления детей с ОВЗ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2018</dc:creator>
  <cp:lastModifiedBy>2018</cp:lastModifiedBy>
  <cp:revision>29</cp:revision>
  <dcterms:created xsi:type="dcterms:W3CDTF">2024-01-15T07:16:06Z</dcterms:created>
  <dcterms:modified xsi:type="dcterms:W3CDTF">2024-01-17T09:47:58Z</dcterms:modified>
</cp:coreProperties>
</file>