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4" r:id="rId4"/>
    <p:sldId id="265" r:id="rId5"/>
    <p:sldId id="266" r:id="rId6"/>
    <p:sldId id="26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  <a:srgbClr val="003300"/>
    <a:srgbClr val="3B1C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44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0DC2-CB44-4FA0-A8CB-7E3A6BE23D85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F3C4-0FB3-4530-83DD-4D71C4F80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005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0DC2-CB44-4FA0-A8CB-7E3A6BE23D85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F3C4-0FB3-4530-83DD-4D71C4F80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440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0DC2-CB44-4FA0-A8CB-7E3A6BE23D85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F3C4-0FB3-4530-83DD-4D71C4F80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352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0DC2-CB44-4FA0-A8CB-7E3A6BE23D85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F3C4-0FB3-4530-83DD-4D71C4F80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134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0DC2-CB44-4FA0-A8CB-7E3A6BE23D85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F3C4-0FB3-4530-83DD-4D71C4F80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080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0DC2-CB44-4FA0-A8CB-7E3A6BE23D85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F3C4-0FB3-4530-83DD-4D71C4F80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854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0DC2-CB44-4FA0-A8CB-7E3A6BE23D85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F3C4-0FB3-4530-83DD-4D71C4F80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295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0DC2-CB44-4FA0-A8CB-7E3A6BE23D85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F3C4-0FB3-4530-83DD-4D71C4F80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65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0DC2-CB44-4FA0-A8CB-7E3A6BE23D85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F3C4-0FB3-4530-83DD-4D71C4F80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624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0DC2-CB44-4FA0-A8CB-7E3A6BE23D85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F3C4-0FB3-4530-83DD-4D71C4F80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42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0DC2-CB44-4FA0-A8CB-7E3A6BE23D85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8F3C4-0FB3-4530-83DD-4D71C4F80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675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70DC2-CB44-4FA0-A8CB-7E3A6BE23D85}" type="datetimeFigureOut">
              <a:rPr lang="ru-RU" smtClean="0"/>
              <a:t>17.01.2024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8F3C4-0FB3-4530-83DD-4D71C4F80C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972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484784"/>
            <a:ext cx="7772400" cy="1470025"/>
          </a:xfrm>
        </p:spPr>
        <p:txBody>
          <a:bodyPr/>
          <a:lstStyle/>
          <a:p>
            <a:r>
              <a:rPr lang="ru-RU" dirty="0"/>
              <a:t>Нормы развития детей раннего возраста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5596" y="3382129"/>
            <a:ext cx="6400800" cy="1752600"/>
          </a:xfrm>
        </p:spPr>
        <p:txBody>
          <a:bodyPr/>
          <a:lstStyle/>
          <a:p>
            <a:r>
              <a:rPr lang="ru-RU" dirty="0" smtClean="0"/>
              <a:t>Нейропсихологический подход</a:t>
            </a:r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725144"/>
            <a:ext cx="2232248" cy="1672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100000" l="19951" r="8965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79326" y="3711215"/>
            <a:ext cx="386715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7188" l="38333" r="925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896"/>
          <a:stretch/>
        </p:blipFill>
        <p:spPr bwMode="auto">
          <a:xfrm>
            <a:off x="6084168" y="3714769"/>
            <a:ext cx="2930853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293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Нормы развития </a:t>
            </a:r>
            <a:r>
              <a:rPr lang="ru-RU" sz="3600" dirty="0" smtClean="0"/>
              <a:t>(нейропсихологический подход)</a:t>
            </a:r>
            <a:endParaRPr lang="ru-RU" sz="3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8191532"/>
              </p:ext>
            </p:extLst>
          </p:nvPr>
        </p:nvGraphicFramePr>
        <p:xfrm>
          <a:off x="179512" y="1564352"/>
          <a:ext cx="8856984" cy="431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492"/>
                <a:gridCol w="44284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1.5-2 года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2-3 года</a:t>
                      </a:r>
                      <a:endParaRPr lang="ru-RU" sz="18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Крупная моторика</a:t>
                      </a:r>
                      <a:endParaRPr lang="ru-RU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Осваивает неровный рельеф.</a:t>
                      </a:r>
                    </a:p>
                    <a:p>
                      <a:pPr algn="ctr"/>
                      <a:r>
                        <a:rPr lang="ru-RU" sz="1800" dirty="0" smtClean="0"/>
                        <a:t>Перешагивает через препятствия.</a:t>
                      </a:r>
                    </a:p>
                    <a:p>
                      <a:pPr algn="ctr"/>
                      <a:r>
                        <a:rPr lang="ru-RU" sz="1800" dirty="0" smtClean="0"/>
                        <a:t>Пытается бегать.</a:t>
                      </a:r>
                    </a:p>
                    <a:p>
                      <a:pPr algn="ctr"/>
                      <a:r>
                        <a:rPr lang="ru-RU" sz="1800" dirty="0" smtClean="0"/>
                        <a:t>Поднимается</a:t>
                      </a:r>
                      <a:r>
                        <a:rPr lang="ru-RU" sz="1800" baseline="0" dirty="0" smtClean="0"/>
                        <a:t> и спускается с лестницы приставными шагами.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Самостоятельно приседает и встает.</a:t>
                      </a:r>
                    </a:p>
                    <a:p>
                      <a:pPr algn="ctr"/>
                      <a:r>
                        <a:rPr lang="ru-RU" sz="1800" dirty="0" smtClean="0"/>
                        <a:t>Наклоняется</a:t>
                      </a:r>
                      <a:r>
                        <a:rPr lang="ru-RU" sz="1800" baseline="0" dirty="0" smtClean="0"/>
                        <a:t> и поднимает </a:t>
                      </a:r>
                      <a:r>
                        <a:rPr lang="ru-RU" sz="1800" baseline="0" dirty="0" err="1" smtClean="0"/>
                        <a:t>предм</a:t>
                      </a:r>
                      <a:r>
                        <a:rPr lang="ru-RU" sz="1800" baseline="0" dirty="0" smtClean="0"/>
                        <a:t>. с пола.</a:t>
                      </a:r>
                    </a:p>
                    <a:p>
                      <a:pPr algn="ctr"/>
                      <a:r>
                        <a:rPr lang="ru-RU" sz="1800" baseline="0" dirty="0" smtClean="0"/>
                        <a:t>Бегает.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Поднимается</a:t>
                      </a:r>
                      <a:r>
                        <a:rPr lang="ru-RU" sz="1800" baseline="0" dirty="0" smtClean="0"/>
                        <a:t> и спускается с лестницы, чередуя ноги (с опорой).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/>
                        <a:t>Стоит на одной ноге без поддержки.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/>
                        <a:t>Ездит на трехколесном велосипеде.</a:t>
                      </a:r>
                      <a:endParaRPr lang="ru-RU" sz="18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Мелкая моторика</a:t>
                      </a:r>
                      <a:endParaRPr lang="ru-RU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Разрывает</a:t>
                      </a:r>
                      <a:r>
                        <a:rPr lang="ru-RU" sz="1800" baseline="0" dirty="0" smtClean="0"/>
                        <a:t> бумагу.</a:t>
                      </a:r>
                    </a:p>
                    <a:p>
                      <a:pPr algn="ctr"/>
                      <a:r>
                        <a:rPr lang="ru-RU" sz="1800" baseline="0" dirty="0" smtClean="0"/>
                        <a:t>Переворачивает по одной странице.</a:t>
                      </a:r>
                    </a:p>
                    <a:p>
                      <a:pPr algn="ctr"/>
                      <a:r>
                        <a:rPr lang="ru-RU" sz="1800" baseline="0" dirty="0" smtClean="0"/>
                        <a:t>Рисует каракули, росчерки.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Формируется предпочтение руки.</a:t>
                      </a:r>
                    </a:p>
                    <a:p>
                      <a:pPr algn="ctr"/>
                      <a:r>
                        <a:rPr lang="ru-RU" sz="1800" dirty="0" smtClean="0"/>
                        <a:t>Правильно держит карандаш.</a:t>
                      </a:r>
                    </a:p>
                    <a:p>
                      <a:pPr algn="ctr"/>
                      <a:r>
                        <a:rPr lang="ru-RU" sz="1800" dirty="0" smtClean="0"/>
                        <a:t>По показу повторяет вертикальные и круглые линии.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261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Нормы развития </a:t>
            </a:r>
            <a:r>
              <a:rPr lang="ru-RU" sz="3600" dirty="0" smtClean="0"/>
              <a:t>(нейропсихологический подход)</a:t>
            </a:r>
            <a:endParaRPr lang="ru-RU" sz="3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1276389"/>
              </p:ext>
            </p:extLst>
          </p:nvPr>
        </p:nvGraphicFramePr>
        <p:xfrm>
          <a:off x="179512" y="1375752"/>
          <a:ext cx="8856984" cy="486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492"/>
                <a:gridCol w="44284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1.5-2 года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2-3 года</a:t>
                      </a:r>
                      <a:endParaRPr lang="ru-RU" sz="18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Зрительное восприятие</a:t>
                      </a:r>
                      <a:endParaRPr lang="ru-RU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Подбирает парные картинки и игрушки.</a:t>
                      </a:r>
                    </a:p>
                    <a:p>
                      <a:pPr algn="ctr"/>
                      <a:r>
                        <a:rPr lang="ru-RU" sz="1800" dirty="0" smtClean="0"/>
                        <a:t>Дифференцирует форму и величину объемной игрушки.</a:t>
                      </a:r>
                    </a:p>
                    <a:p>
                      <a:pPr algn="ctr"/>
                      <a:r>
                        <a:rPr lang="ru-RU" sz="1800" dirty="0" smtClean="0"/>
                        <a:t>Дифференцирует количество предметов.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Узнает знакомые предметы по ТВ.</a:t>
                      </a:r>
                    </a:p>
                    <a:p>
                      <a:pPr algn="ctr"/>
                      <a:r>
                        <a:rPr lang="ru-RU" sz="1800" dirty="0" smtClean="0"/>
                        <a:t>Понимает</a:t>
                      </a:r>
                      <a:r>
                        <a:rPr lang="ru-RU" sz="1800" baseline="0" dirty="0" smtClean="0"/>
                        <a:t> смысл простых картинок с действием.</a:t>
                      </a:r>
                    </a:p>
                    <a:p>
                      <a:pPr algn="ctr"/>
                      <a:r>
                        <a:rPr lang="ru-RU" sz="1800" baseline="0" dirty="0" smtClean="0"/>
                        <a:t>Узнает контурные, черно-белые изображения.</a:t>
                      </a:r>
                    </a:p>
                    <a:p>
                      <a:pPr algn="ctr"/>
                      <a:r>
                        <a:rPr lang="ru-RU" sz="1800" baseline="0" dirty="0" smtClean="0"/>
                        <a:t>Начинает видеть разниц в величине и количестве на плоскостной картинке.</a:t>
                      </a:r>
                    </a:p>
                    <a:p>
                      <a:pPr algn="ctr"/>
                      <a:r>
                        <a:rPr lang="ru-RU" sz="1800" baseline="0" dirty="0" smtClean="0"/>
                        <a:t>Зрительно дифференцирует протяженность и местоположение предмета.</a:t>
                      </a:r>
                      <a:endParaRPr lang="ru-RU" sz="18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Слуховое восприятие</a:t>
                      </a:r>
                      <a:endParaRPr lang="ru-RU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«Вставляет» слова в знакомые стихи.</a:t>
                      </a:r>
                    </a:p>
                    <a:p>
                      <a:pPr algn="ctr"/>
                      <a:r>
                        <a:rPr lang="ru-RU" sz="1800" dirty="0" smtClean="0"/>
                        <a:t>Называет объекты,</a:t>
                      </a:r>
                      <a:r>
                        <a:rPr lang="ru-RU" sz="1800" baseline="0" dirty="0" smtClean="0"/>
                        <a:t> находящиеся вне поля зрения, когда слышит их звук.</a:t>
                      </a:r>
                      <a:endParaRPr lang="ru-RU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Различает</a:t>
                      </a:r>
                      <a:r>
                        <a:rPr lang="ru-RU" sz="1800" baseline="0" dirty="0" smtClean="0"/>
                        <a:t> звуковой состав речи (грамматический строй).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320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Нормы развития </a:t>
            </a:r>
            <a:r>
              <a:rPr lang="ru-RU" sz="3600" dirty="0" smtClean="0"/>
              <a:t>(нейропсихологический подход)</a:t>
            </a:r>
            <a:endParaRPr lang="ru-RU" sz="3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4641477"/>
              </p:ext>
            </p:extLst>
          </p:nvPr>
        </p:nvGraphicFramePr>
        <p:xfrm>
          <a:off x="179512" y="1457672"/>
          <a:ext cx="8856984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/>
                <a:gridCol w="46085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1.5-2 года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2-3 года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err="1" smtClean="0"/>
                        <a:t>Импрессивная</a:t>
                      </a:r>
                      <a:r>
                        <a:rPr lang="ru-RU" sz="2000" b="1" dirty="0" smtClean="0"/>
                        <a:t> речь</a:t>
                      </a:r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Показывает все части тела.</a:t>
                      </a:r>
                    </a:p>
                    <a:p>
                      <a:pPr algn="ctr"/>
                      <a:r>
                        <a:rPr lang="ru-RU" sz="2000" dirty="0" smtClean="0"/>
                        <a:t>Показывает объекты в быту.</a:t>
                      </a:r>
                    </a:p>
                    <a:p>
                      <a:pPr algn="ctr"/>
                      <a:r>
                        <a:rPr lang="ru-RU" sz="2000" dirty="0" smtClean="0"/>
                        <a:t>Может выполнить поручение из одного действия.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Понимает</a:t>
                      </a:r>
                      <a:r>
                        <a:rPr lang="ru-RU" sz="2000" baseline="0" dirty="0" smtClean="0"/>
                        <a:t> содержательную речь, простые рассказы.</a:t>
                      </a:r>
                    </a:p>
                    <a:p>
                      <a:pPr algn="ctr"/>
                      <a:r>
                        <a:rPr lang="ru-RU" sz="2000" baseline="0" dirty="0" smtClean="0"/>
                        <a:t>Односложно отвечает на вопрос по прочитанной сказке.</a:t>
                      </a:r>
                    </a:p>
                    <a:p>
                      <a:pPr algn="ctr"/>
                      <a:r>
                        <a:rPr lang="ru-RU" sz="2000" baseline="0" dirty="0" smtClean="0"/>
                        <a:t>Выполняет около 10 односложных инструкций. 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Экспрессивная речь</a:t>
                      </a:r>
                      <a:endParaRPr lang="ru-RU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Говорит около 10 слов (сущ.)</a:t>
                      </a:r>
                    </a:p>
                    <a:p>
                      <a:pPr algn="ctr"/>
                      <a:r>
                        <a:rPr lang="ru-RU" sz="2000" dirty="0" smtClean="0"/>
                        <a:t>«Телеграфная речь»: двухсловные предложения.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Предложения из 3-4 слов.</a:t>
                      </a:r>
                    </a:p>
                    <a:p>
                      <a:pPr algn="ctr"/>
                      <a:r>
                        <a:rPr lang="ru-RU" sz="2000" dirty="0" smtClean="0"/>
                        <a:t>Задает вопросы «Кто?», «Где?», «Куда?»  (порядок слов может быть нарушен).</a:t>
                      </a:r>
                    </a:p>
                    <a:p>
                      <a:pPr algn="ctr"/>
                      <a:r>
                        <a:rPr lang="ru-RU" sz="2000" dirty="0" smtClean="0"/>
                        <a:t>Легко</a:t>
                      </a:r>
                      <a:r>
                        <a:rPr lang="ru-RU" sz="2000" baseline="0" dirty="0" smtClean="0"/>
                        <a:t> повторяет фразы.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954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Нормы развития </a:t>
            </a:r>
            <a:r>
              <a:rPr lang="ru-RU" sz="3600" dirty="0" smtClean="0"/>
              <a:t>(нейропсихологический подход)</a:t>
            </a:r>
            <a:endParaRPr lang="ru-RU" sz="3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2869646"/>
              </p:ext>
            </p:extLst>
          </p:nvPr>
        </p:nvGraphicFramePr>
        <p:xfrm>
          <a:off x="179512" y="1636360"/>
          <a:ext cx="8856984" cy="376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8492"/>
                <a:gridCol w="44284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1.5-2 года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2-3 года</a:t>
                      </a:r>
                      <a:endParaRPr lang="ru-RU" sz="18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Интеллект </a:t>
                      </a:r>
                      <a:endParaRPr lang="ru-RU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Узнает простые картинки в книге.</a:t>
                      </a:r>
                    </a:p>
                    <a:p>
                      <a:pPr algn="ctr"/>
                      <a:r>
                        <a:rPr lang="ru-RU" sz="1800" dirty="0" smtClean="0"/>
                        <a:t>Различает «один – много»,</a:t>
                      </a:r>
                    </a:p>
                    <a:p>
                      <a:pPr algn="ctr"/>
                      <a:r>
                        <a:rPr lang="ru-RU" sz="1800" dirty="0" smtClean="0"/>
                        <a:t>«большой – маленький».</a:t>
                      </a:r>
                    </a:p>
                    <a:p>
                      <a:pPr algn="ctr"/>
                      <a:r>
                        <a:rPr lang="ru-RU" sz="1800" dirty="0" smtClean="0"/>
                        <a:t>Строит простые сооружения из кубиков. </a:t>
                      </a:r>
                    </a:p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Выполняет поручения из</a:t>
                      </a:r>
                      <a:r>
                        <a:rPr lang="ru-RU" sz="1800" baseline="0" dirty="0" smtClean="0"/>
                        <a:t> 2-х – 3-х взаимосвязанных действий.</a:t>
                      </a:r>
                    </a:p>
                    <a:p>
                      <a:pPr algn="ctr"/>
                      <a:r>
                        <a:rPr lang="ru-RU" sz="1800" baseline="0" dirty="0" smtClean="0"/>
                        <a:t>Подбирает цвета по образцу.</a:t>
                      </a:r>
                    </a:p>
                    <a:p>
                      <a:pPr algn="ctr"/>
                      <a:r>
                        <a:rPr lang="ru-RU" sz="1800" baseline="0" dirty="0" smtClean="0"/>
                        <a:t>Строит по показу «поезд», «башню».</a:t>
                      </a:r>
                      <a:endParaRPr lang="ru-RU" sz="18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Игра </a:t>
                      </a:r>
                      <a:endParaRPr lang="ru-RU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Начало функциональной игры.</a:t>
                      </a:r>
                    </a:p>
                    <a:p>
                      <a:pPr algn="ctr"/>
                      <a:r>
                        <a:rPr lang="ru-RU" sz="1800" dirty="0" smtClean="0"/>
                        <a:t>Любит катать, перетаскивать игрушки. Толкает «поезд» сделанный из нескольких кубиков.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Собирает пирамидку с учетом величины.</a:t>
                      </a:r>
                    </a:p>
                    <a:p>
                      <a:pPr algn="ctr"/>
                      <a:r>
                        <a:rPr lang="ru-RU" sz="1800" dirty="0" smtClean="0"/>
                        <a:t>Элементы сюжета (кормит и баюкает куклу,</a:t>
                      </a:r>
                      <a:r>
                        <a:rPr lang="ru-RU" sz="1800" baseline="0" dirty="0" smtClean="0"/>
                        <a:t> возит и нагружает машину, говорит по телефону)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547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Нормы развития </a:t>
            </a:r>
            <a:r>
              <a:rPr lang="ru-RU" sz="3600" dirty="0" smtClean="0"/>
              <a:t>(нейропсихологический подход)</a:t>
            </a:r>
            <a:endParaRPr lang="ru-RU" sz="3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4064282"/>
              </p:ext>
            </p:extLst>
          </p:nvPr>
        </p:nvGraphicFramePr>
        <p:xfrm>
          <a:off x="179512" y="1268760"/>
          <a:ext cx="8856984" cy="541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/>
                <a:gridCol w="396044"/>
                <a:gridCol w="4428492"/>
              </a:tblGrid>
              <a:tr h="37840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1.5-2 года</a:t>
                      </a:r>
                      <a:endParaRPr lang="ru-RU" sz="1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2-3 года</a:t>
                      </a:r>
                      <a:endParaRPr lang="ru-RU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/>
                        <a:t>Самообслуживание</a:t>
                      </a:r>
                      <a:endParaRPr lang="ru-RU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Зачерпывает пищу ложкой. </a:t>
                      </a:r>
                    </a:p>
                    <a:p>
                      <a:pPr algn="ctr"/>
                      <a:r>
                        <a:rPr lang="ru-RU" sz="1800" dirty="0" smtClean="0"/>
                        <a:t>Полностью  прожевывает пищу.</a:t>
                      </a:r>
                    </a:p>
                    <a:p>
                      <a:pPr algn="ctr"/>
                      <a:r>
                        <a:rPr lang="ru-RU" sz="1800" dirty="0" smtClean="0"/>
                        <a:t>Снимает расстегнутое пальто, куртку.</a:t>
                      </a:r>
                    </a:p>
                    <a:p>
                      <a:pPr algn="ctr"/>
                      <a:r>
                        <a:rPr lang="ru-RU" sz="1800" dirty="0" smtClean="0"/>
                        <a:t>Ест и пьет самостоятельно.</a:t>
                      </a:r>
                      <a:endParaRPr lang="ru-RU" sz="1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Ест твердую пищу самостоятельно </a:t>
                      </a:r>
                    </a:p>
                    <a:p>
                      <a:pPr algn="ctr"/>
                      <a:r>
                        <a:rPr lang="ru-RU" sz="1800" dirty="0" smtClean="0"/>
                        <a:t>(хлеб, печенье).</a:t>
                      </a:r>
                    </a:p>
                    <a:p>
                      <a:pPr algn="ctr"/>
                      <a:r>
                        <a:rPr lang="ru-RU" sz="1800" dirty="0" smtClean="0"/>
                        <a:t>Просится на горшок в дневное время.</a:t>
                      </a:r>
                    </a:p>
                    <a:p>
                      <a:pPr algn="ctr"/>
                      <a:r>
                        <a:rPr lang="ru-RU" sz="1800" dirty="0" smtClean="0"/>
                        <a:t>Самостоятельно моет и вытирает руки.</a:t>
                      </a:r>
                    </a:p>
                    <a:p>
                      <a:pPr algn="ctr"/>
                      <a:r>
                        <a:rPr lang="ru-RU" sz="1800" dirty="0" smtClean="0"/>
                        <a:t>Застегивает и расстегивает молнию, с помощью.</a:t>
                      </a:r>
                    </a:p>
                    <a:p>
                      <a:pPr algn="ctr"/>
                      <a:r>
                        <a:rPr lang="ru-RU" sz="1800" dirty="0" smtClean="0"/>
                        <a:t>Ест ложкой, вилкой самостоятельно</a:t>
                      </a:r>
                      <a:r>
                        <a:rPr lang="ru-RU" sz="1800" baseline="0" dirty="0" smtClean="0"/>
                        <a:t> (аккуратно). </a:t>
                      </a:r>
                    </a:p>
                    <a:p>
                      <a:pPr algn="ctr"/>
                      <a:r>
                        <a:rPr lang="ru-RU" sz="1800" baseline="0" dirty="0" smtClean="0"/>
                        <a:t>Одевает простые предметы одежды (варежки, шапку).</a:t>
                      </a:r>
                      <a:endParaRPr lang="ru-RU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Коммуникация </a:t>
                      </a:r>
                      <a:endParaRPr lang="ru-RU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Помогает в простейших работах (по инструкции).</a:t>
                      </a:r>
                    </a:p>
                    <a:p>
                      <a:pPr algn="ctr"/>
                      <a:r>
                        <a:rPr lang="ru-RU" sz="1800" dirty="0" smtClean="0"/>
                        <a:t>Имитирует действия взрослый с бытовыми предметами. Активно пользуется жестами. </a:t>
                      </a:r>
                    </a:p>
                    <a:p>
                      <a:pPr algn="ctr"/>
                      <a:r>
                        <a:rPr lang="ru-RU" sz="1800" dirty="0" smtClean="0"/>
                        <a:t>Острая реакция при отсутствии матери.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372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</TotalTime>
  <Words>501</Words>
  <Application>Microsoft Office PowerPoint</Application>
  <PresentationFormat>Экран (4:3)</PresentationFormat>
  <Paragraphs>90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Нормы развития детей раннего возраста </vt:lpstr>
      <vt:lpstr>Нормы развития (нейропсихологический подход)</vt:lpstr>
      <vt:lpstr>Нормы развития (нейропсихологический подход)</vt:lpstr>
      <vt:lpstr>Нормы развития (нейропсихологический подход)</vt:lpstr>
      <vt:lpstr>Нормы развития (нейропсихологический подход)</vt:lpstr>
      <vt:lpstr>Нормы развития (нейропсихологический подход)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2018</dc:creator>
  <cp:lastModifiedBy>2018</cp:lastModifiedBy>
  <cp:revision>29</cp:revision>
  <dcterms:created xsi:type="dcterms:W3CDTF">2024-01-15T07:16:06Z</dcterms:created>
  <dcterms:modified xsi:type="dcterms:W3CDTF">2024-01-17T09:13:50Z</dcterms:modified>
</cp:coreProperties>
</file>